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8" r:id="rId4"/>
    <p:sldId id="277" r:id="rId5"/>
    <p:sldId id="266" r:id="rId6"/>
    <p:sldId id="257" r:id="rId7"/>
    <p:sldId id="261" r:id="rId8"/>
    <p:sldId id="267" r:id="rId9"/>
    <p:sldId id="276" r:id="rId10"/>
    <p:sldId id="263" r:id="rId11"/>
    <p:sldId id="273" r:id="rId12"/>
    <p:sldId id="274" r:id="rId13"/>
    <p:sldId id="279" r:id="rId14"/>
    <p:sldId id="272"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E09-0CBF-4464-83D2-8764CB436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54B1F-5A6D-4208-8085-6C5C623C0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60E08-4549-46D2-A60C-F13C6ED70F6B}"/>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1287083A-CF9E-41D5-8BEA-1052F6844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C3629-8251-4059-8670-29FB5347245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6907774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7C85-D460-4EDF-B986-BD31DF360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FFBB0-649F-4DD1-BB01-4469340A7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4EEB5-7338-4CC7-86AA-639609D8EBCA}"/>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99093CEE-BB0C-40A0-B4DD-6B91A37C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9CEB4-81F4-4EF4-B818-F803592B069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6883952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D2318-0866-461E-BB5E-533580C31B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1D5F-3B08-4FA4-B645-94CDA5640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63850-94B4-49BD-8962-007302107483}"/>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A17B81F9-7A77-4E48-893A-31804D01A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F6A31-5795-41ED-90A4-8F5AD6B5721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41280135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D8D0-5AF7-4117-A761-9A5743DF9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E24C1-F6BF-41E5-9246-2333B07A0B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EA991-C25E-4BB9-82F2-675375D0AC0E}"/>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B4866F15-2F56-4811-8C72-36790D294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2835-B3F8-4EA4-BAB4-2ABDBC06F4A2}"/>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339332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9AD-7199-43E4-BCF1-FC68689F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2EF10-8098-4580-8756-4B1D9BBB1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022B4-80A7-4F25-AB06-DB537A537E27}"/>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577F4117-E98A-4DFC-9FFD-160665400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DF4F1-6037-4C43-B5C7-E21F1A20240D}"/>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8390220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FC5C-728E-4FB5-B91B-07B127533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FA3F9-5D1D-4D44-9545-1EC7E8E6D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B745E-7285-40C5-9F85-B1DE3CD6A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3943B-2C2B-4ABB-92DB-D85557E66BE3}"/>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6" name="Footer Placeholder 5">
            <a:extLst>
              <a:ext uri="{FF2B5EF4-FFF2-40B4-BE49-F238E27FC236}">
                <a16:creationId xmlns:a16="http://schemas.microsoft.com/office/drawing/2014/main" id="{C47AF7E4-78FE-439B-8EEF-DC884A32B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D50BC-7553-4075-8CC5-F3EFFF0D24F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6667957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632-C832-4A38-9B78-D34E48CE3C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AD859-A4BA-4ED9-8C3D-B36326BF2B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AEE0BF-E44B-4037-B2D1-3A1A5BE7D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8DEAA-E0FB-4E88-A2E3-B58A110AC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2D85E-33AF-4EC9-BDB8-5A681A042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0D1B2-0D70-4B7C-A4BF-E5D13367A2BA}"/>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8" name="Footer Placeholder 7">
            <a:extLst>
              <a:ext uri="{FF2B5EF4-FFF2-40B4-BE49-F238E27FC236}">
                <a16:creationId xmlns:a16="http://schemas.microsoft.com/office/drawing/2014/main" id="{C953792E-FAFC-47FA-9187-E9563B8E8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30337-349F-43B7-AB63-843212CBCD65}"/>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4561511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E8E0-F411-48F3-97B6-D3CF786B4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D3E0B-D9B9-4E88-8EC3-C411C31FBBC5}"/>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4" name="Footer Placeholder 3">
            <a:extLst>
              <a:ext uri="{FF2B5EF4-FFF2-40B4-BE49-F238E27FC236}">
                <a16:creationId xmlns:a16="http://schemas.microsoft.com/office/drawing/2014/main" id="{C85CAD7A-4099-4359-A696-C890CA7B7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603EF-A6F8-40F6-8741-D0AD7515435A}"/>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35124466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84DEB-565F-4517-BF36-E89DFD6B56F9}"/>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3" name="Footer Placeholder 2">
            <a:extLst>
              <a:ext uri="{FF2B5EF4-FFF2-40B4-BE49-F238E27FC236}">
                <a16:creationId xmlns:a16="http://schemas.microsoft.com/office/drawing/2014/main" id="{6AF196E8-8D44-47E2-87EC-BE6139E6A5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4C69-3E45-44D2-8344-146403C94484}"/>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17010300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3D3F-3156-47E1-B34F-57367291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7C0041-6463-47DB-B594-0FC24C74B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11CA5C-5DD9-4AA3-9738-765A7B9E0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8113F-B9C8-4CC9-900A-A602F4C4AB8B}"/>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6" name="Footer Placeholder 5">
            <a:extLst>
              <a:ext uri="{FF2B5EF4-FFF2-40B4-BE49-F238E27FC236}">
                <a16:creationId xmlns:a16="http://schemas.microsoft.com/office/drawing/2014/main" id="{2A685115-3CF2-4B8E-AC53-9A754936E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0F90C-DECF-4774-BA35-21B85A813386}"/>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9511368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56C9-3811-47C7-AA37-EC4CD7FF9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0A70-A2B7-4C07-9ACB-7311425F3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8A0E9B-5FF3-4BA3-86BF-033D025E2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BDD1-9D69-4B32-B925-49F349DA544E}"/>
              </a:ext>
            </a:extLst>
          </p:cNvPr>
          <p:cNvSpPr>
            <a:spLocks noGrp="1"/>
          </p:cNvSpPr>
          <p:nvPr>
            <p:ph type="dt" sz="half" idx="10"/>
          </p:nvPr>
        </p:nvSpPr>
        <p:spPr/>
        <p:txBody>
          <a:bodyPr/>
          <a:lstStyle/>
          <a:p>
            <a:fld id="{BF382B9C-214B-4411-A4F8-CB0541BF368E}" type="datetimeFigureOut">
              <a:rPr lang="en-US" smtClean="0"/>
              <a:t>1/3/2021</a:t>
            </a:fld>
            <a:endParaRPr lang="en-US"/>
          </a:p>
        </p:txBody>
      </p:sp>
      <p:sp>
        <p:nvSpPr>
          <p:cNvPr id="6" name="Footer Placeholder 5">
            <a:extLst>
              <a:ext uri="{FF2B5EF4-FFF2-40B4-BE49-F238E27FC236}">
                <a16:creationId xmlns:a16="http://schemas.microsoft.com/office/drawing/2014/main" id="{F403EC06-0BED-4B94-99F3-BC9BC2944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763FA-2740-4914-AD5E-A080EA6B368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0653806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AD54C-5BEF-41C6-9817-965CE1CCE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9FB33-417A-47D4-8568-B36DBBDC4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87EDB-4729-4D25-B50D-D0FB634EB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82B9C-214B-4411-A4F8-CB0541BF368E}" type="datetimeFigureOut">
              <a:rPr lang="en-US" smtClean="0"/>
              <a:t>1/3/2021</a:t>
            </a:fld>
            <a:endParaRPr lang="en-US"/>
          </a:p>
        </p:txBody>
      </p:sp>
      <p:sp>
        <p:nvSpPr>
          <p:cNvPr id="5" name="Footer Placeholder 4">
            <a:extLst>
              <a:ext uri="{FF2B5EF4-FFF2-40B4-BE49-F238E27FC236}">
                <a16:creationId xmlns:a16="http://schemas.microsoft.com/office/drawing/2014/main" id="{165113A7-D569-4B10-9002-AA406462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760778-849C-42E5-AFBA-79D88DC6C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EBA8-F6A7-4794-A290-87AD028B9423}" type="slidenum">
              <a:rPr lang="en-US" smtClean="0"/>
              <a:t>‹#›</a:t>
            </a:fld>
            <a:endParaRPr lang="en-US"/>
          </a:p>
        </p:txBody>
      </p:sp>
    </p:spTree>
    <p:extLst>
      <p:ext uri="{BB962C8B-B14F-4D97-AF65-F5344CB8AC3E}">
        <p14:creationId xmlns:p14="http://schemas.microsoft.com/office/powerpoint/2010/main" val="127868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654F-94B5-415A-ADCC-5B33F4675B7A}"/>
              </a:ext>
            </a:extLst>
          </p:cNvPr>
          <p:cNvSpPr>
            <a:spLocks noGrp="1"/>
          </p:cNvSpPr>
          <p:nvPr>
            <p:ph type="ctrTitle"/>
          </p:nvPr>
        </p:nvSpPr>
        <p:spPr>
          <a:xfrm>
            <a:off x="7188053" y="1783959"/>
            <a:ext cx="4681392" cy="2889114"/>
          </a:xfrm>
        </p:spPr>
        <p:txBody>
          <a:bodyPr anchor="b">
            <a:normAutofit fontScale="90000"/>
          </a:bodyPr>
          <a:lstStyle/>
          <a:p>
            <a:pPr algn="l"/>
            <a:r>
              <a:rPr lang="en-US" sz="5400" b="1" dirty="0"/>
              <a:t>MARVEL-</a:t>
            </a:r>
            <a:r>
              <a:rPr lang="en-US" sz="5400" b="1" dirty="0" err="1"/>
              <a:t>ous</a:t>
            </a:r>
            <a:r>
              <a:rPr lang="en-US" sz="5400" b="1" dirty="0"/>
              <a:t> Data Mining : The Next MARVEL Star</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8" descr="See the source image">
            <a:extLst>
              <a:ext uri="{FF2B5EF4-FFF2-40B4-BE49-F238E27FC236}">
                <a16:creationId xmlns:a16="http://schemas.microsoft.com/office/drawing/2014/main" id="{EE1D713B-CA47-4CD2-9262-9B7092A2D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29" r="1" b="22486"/>
          <a:stretch/>
        </p:blipFill>
        <p:spPr bwMode="auto">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29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552175"/>
            <a:ext cx="36449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87F016-0FD1-4CB4-BE98-B121C992E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213" r="-5769" b="9700"/>
          <a:stretch/>
        </p:blipFill>
        <p:spPr bwMode="auto">
          <a:xfrm>
            <a:off x="3749675" y="1380848"/>
            <a:ext cx="3540125" cy="4078426"/>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8DD91874-FED4-4D41-B654-670722F3A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857097"/>
            <a:ext cx="3937000" cy="3602177"/>
          </a:xfrm>
          <a:prstGeom prst="rect">
            <a:avLst/>
          </a:prstGeom>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0" y="0"/>
            <a:ext cx="3644900" cy="1325563"/>
          </a:xfrm>
        </p:spPr>
        <p:txBody>
          <a:bodyPr vert="horz" lIns="91440" tIns="45720" rIns="91440" bIns="45720" rtlCol="0">
            <a:normAutofit/>
          </a:bodyPr>
          <a:lstStyle/>
          <a:p>
            <a:r>
              <a:rPr lang="en-US" b="1" dirty="0"/>
              <a:t>Conclusion</a:t>
            </a:r>
          </a:p>
        </p:txBody>
      </p:sp>
      <p:sp>
        <p:nvSpPr>
          <p:cNvPr id="7" name="Title 1">
            <a:extLst>
              <a:ext uri="{FF2B5EF4-FFF2-40B4-BE49-F238E27FC236}">
                <a16:creationId xmlns:a16="http://schemas.microsoft.com/office/drawing/2014/main" id="{890A415C-A36F-4048-9C7D-9849C7BCF212}"/>
              </a:ext>
            </a:extLst>
          </p:cNvPr>
          <p:cNvSpPr txBox="1">
            <a:spLocks/>
          </p:cNvSpPr>
          <p:nvPr/>
        </p:nvSpPr>
        <p:spPr>
          <a:xfrm>
            <a:off x="3644900" y="395287"/>
            <a:ext cx="3644900" cy="1004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Character :     </a:t>
            </a:r>
            <a:r>
              <a:rPr lang="en-US" sz="3200" dirty="0" err="1"/>
              <a:t>Namor</a:t>
            </a:r>
            <a:endParaRPr lang="en-US" sz="3200" dirty="0"/>
          </a:p>
        </p:txBody>
      </p:sp>
      <p:sp>
        <p:nvSpPr>
          <p:cNvPr id="8" name="Title 1">
            <a:extLst>
              <a:ext uri="{FF2B5EF4-FFF2-40B4-BE49-F238E27FC236}">
                <a16:creationId xmlns:a16="http://schemas.microsoft.com/office/drawing/2014/main" id="{8D557C17-9AF1-46C8-9F47-1506CFB5D8FA}"/>
              </a:ext>
            </a:extLst>
          </p:cNvPr>
          <p:cNvSpPr txBox="1">
            <a:spLocks/>
          </p:cNvSpPr>
          <p:nvPr/>
        </p:nvSpPr>
        <p:spPr>
          <a:xfrm>
            <a:off x="7848600" y="411441"/>
            <a:ext cx="4138367" cy="9141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Event:    Fear Itself</a:t>
            </a:r>
          </a:p>
        </p:txBody>
      </p:sp>
      <p:sp>
        <p:nvSpPr>
          <p:cNvPr id="9" name="Star: 5 Points 8">
            <a:extLst>
              <a:ext uri="{FF2B5EF4-FFF2-40B4-BE49-F238E27FC236}">
                <a16:creationId xmlns:a16="http://schemas.microsoft.com/office/drawing/2014/main" id="{F3161FC3-1C36-475C-BE5E-283BDC5194B2}"/>
              </a:ext>
            </a:extLst>
          </p:cNvPr>
          <p:cNvSpPr/>
          <p:nvPr/>
        </p:nvSpPr>
        <p:spPr>
          <a:xfrm>
            <a:off x="5595152"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A6CDC473-344C-4992-A5FD-5E9EEC931347}"/>
              </a:ext>
            </a:extLst>
          </p:cNvPr>
          <p:cNvSpPr/>
          <p:nvPr/>
        </p:nvSpPr>
        <p:spPr>
          <a:xfrm>
            <a:off x="8968011"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15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676774" y="387703"/>
            <a:ext cx="7041093" cy="720725"/>
          </a:xfrm>
        </p:spPr>
        <p:txBody>
          <a:bodyPr/>
          <a:lstStyle/>
          <a:p>
            <a:r>
              <a:rPr lang="en-US" b="1" dirty="0">
                <a:solidFill>
                  <a:schemeClr val="bg1"/>
                </a:solidFill>
              </a:rPr>
              <a:t>Opening Weekend Release</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65385" y="0"/>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439707" y="1199400"/>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r>
              <a:rPr lang="en-US" dirty="0">
                <a:solidFill>
                  <a:schemeClr val="bg1"/>
                </a:solidFill>
              </a:rPr>
              <a:t>Census data clean up</a:t>
            </a:r>
          </a:p>
          <a:p>
            <a:pPr marL="571500" indent="-571500">
              <a:buFont typeface="Wingdings" panose="05000000000000000000" pitchFamily="2" charset="2"/>
              <a:buChar char="Ø"/>
            </a:pPr>
            <a:r>
              <a:rPr lang="en-US" dirty="0">
                <a:solidFill>
                  <a:schemeClr val="bg1"/>
                </a:solidFill>
              </a:rPr>
              <a:t>Zips data clean up</a:t>
            </a:r>
          </a:p>
          <a:p>
            <a:pPr marL="571500" indent="-571500">
              <a:buFont typeface="Wingdings" panose="05000000000000000000" pitchFamily="2" charset="2"/>
              <a:buChar char="Ø"/>
            </a:pPr>
            <a:r>
              <a:rPr lang="en-US" dirty="0">
                <a:solidFill>
                  <a:schemeClr val="bg1"/>
                </a:solidFill>
              </a:rPr>
              <a:t>Data Merge </a:t>
            </a:r>
          </a:p>
          <a:p>
            <a:pPr marL="1028700" lvl="1" indent="-571500">
              <a:buFont typeface="Wingdings" panose="05000000000000000000" pitchFamily="2" charset="2"/>
              <a:buChar char="Ø"/>
            </a:pPr>
            <a:r>
              <a:rPr lang="en-US" dirty="0">
                <a:solidFill>
                  <a:schemeClr val="bg1"/>
                </a:solidFill>
              </a:rPr>
              <a:t>Census data</a:t>
            </a:r>
          </a:p>
          <a:p>
            <a:pPr marL="1028700" lvl="1" indent="-571500">
              <a:buFont typeface="Wingdings" panose="05000000000000000000" pitchFamily="2" charset="2"/>
              <a:buChar char="Ø"/>
            </a:pPr>
            <a:r>
              <a:rPr lang="en-US" dirty="0">
                <a:solidFill>
                  <a:schemeClr val="bg1"/>
                </a:solidFill>
              </a:rPr>
              <a:t>US zip codes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691960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C4586-6F0F-42C2-BA80-C2BDA0FB7D9B}"/>
              </a:ext>
            </a:extLst>
          </p:cNvPr>
          <p:cNvSpPr txBox="1"/>
          <p:nvPr/>
        </p:nvSpPr>
        <p:spPr>
          <a:xfrm>
            <a:off x="4430303" y="2175669"/>
            <a:ext cx="6096000" cy="3046988"/>
          </a:xfrm>
          <a:prstGeom prst="rect">
            <a:avLst/>
          </a:prstGeom>
          <a:noFill/>
        </p:spPr>
        <p:txBody>
          <a:bodyPr wrap="square">
            <a:spAutoFit/>
          </a:bodyPr>
          <a:lstStyle/>
          <a:p>
            <a:pPr marL="285750" indent="-285750">
              <a:buFont typeface="Wingdings" panose="05000000000000000000" pitchFamily="2" charset="2"/>
              <a:buChar char="Ø"/>
            </a:pPr>
            <a:r>
              <a:rPr lang="en-US" sz="3200" dirty="0">
                <a:solidFill>
                  <a:schemeClr val="bg1"/>
                </a:solidFill>
              </a:rPr>
              <a:t>Industry research</a:t>
            </a:r>
          </a:p>
          <a:p>
            <a:pPr marL="285750" indent="-285750">
              <a:buFont typeface="Wingdings" panose="05000000000000000000" pitchFamily="2" charset="2"/>
              <a:buChar char="Ø"/>
            </a:pPr>
            <a:r>
              <a:rPr lang="en-US" sz="3200" dirty="0">
                <a:solidFill>
                  <a:schemeClr val="bg1"/>
                </a:solidFill>
              </a:rPr>
              <a:t>Descriptive statistics</a:t>
            </a:r>
          </a:p>
          <a:p>
            <a:pPr marL="285750" indent="-285750">
              <a:buFont typeface="Wingdings" panose="05000000000000000000" pitchFamily="2" charset="2"/>
              <a:buChar char="Ø"/>
            </a:pPr>
            <a:r>
              <a:rPr lang="en-US" sz="3200" dirty="0">
                <a:solidFill>
                  <a:schemeClr val="bg1"/>
                </a:solidFill>
              </a:rPr>
              <a:t>Data Distribution</a:t>
            </a:r>
          </a:p>
          <a:p>
            <a:pPr marL="285750" indent="-285750">
              <a:buFont typeface="Wingdings" panose="05000000000000000000" pitchFamily="2" charset="2"/>
              <a:buChar char="Ø"/>
            </a:pPr>
            <a:r>
              <a:rPr lang="en-US" sz="3200" dirty="0" err="1">
                <a:solidFill>
                  <a:schemeClr val="bg1"/>
                </a:solidFill>
              </a:rPr>
              <a:t>Zscore</a:t>
            </a:r>
            <a:r>
              <a:rPr lang="en-US" sz="3200" dirty="0">
                <a:solidFill>
                  <a:schemeClr val="bg1"/>
                </a:solidFill>
              </a:rPr>
              <a:t> Calculation</a:t>
            </a:r>
          </a:p>
          <a:p>
            <a:pPr marL="285750" indent="-285750">
              <a:buFont typeface="Wingdings" panose="05000000000000000000" pitchFamily="2" charset="2"/>
              <a:buChar char="Ø"/>
            </a:pPr>
            <a:r>
              <a:rPr lang="en-US" sz="3200" dirty="0">
                <a:solidFill>
                  <a:schemeClr val="bg1"/>
                </a:solidFill>
              </a:rPr>
              <a:t>Heat Map weight</a:t>
            </a:r>
            <a:br>
              <a:rPr lang="en-US" sz="3200" dirty="0">
                <a:solidFill>
                  <a:schemeClr val="bg1"/>
                </a:solidFill>
              </a:rPr>
            </a:br>
            <a:endParaRPr lang="en-US" sz="3200" dirty="0">
              <a:solidFill>
                <a:schemeClr val="bg1"/>
              </a:solidFill>
            </a:endParaRPr>
          </a:p>
        </p:txBody>
      </p:sp>
      <p:sp>
        <p:nvSpPr>
          <p:cNvPr id="6" name="TextBox 5">
            <a:extLst>
              <a:ext uri="{FF2B5EF4-FFF2-40B4-BE49-F238E27FC236}">
                <a16:creationId xmlns:a16="http://schemas.microsoft.com/office/drawing/2014/main" id="{3E2A6D67-8062-4EE5-9636-53A2E9F1DAFB}"/>
              </a:ext>
            </a:extLst>
          </p:cNvPr>
          <p:cNvSpPr txBox="1"/>
          <p:nvPr/>
        </p:nvSpPr>
        <p:spPr>
          <a:xfrm>
            <a:off x="4345462" y="0"/>
            <a:ext cx="6096000" cy="1446550"/>
          </a:xfrm>
          <a:prstGeom prst="rect">
            <a:avLst/>
          </a:prstGeom>
          <a:noFill/>
        </p:spPr>
        <p:txBody>
          <a:bodyPr wrap="square">
            <a:spAutoFit/>
          </a:bodyPr>
          <a:lstStyle/>
          <a:p>
            <a:r>
              <a:rPr lang="en-US" sz="4400" dirty="0">
                <a:solidFill>
                  <a:schemeClr val="bg1"/>
                </a:solidFill>
              </a:rPr>
              <a:t>Data Exploration for Movie Release</a:t>
            </a:r>
            <a:endParaRPr lang="en-US" dirty="0">
              <a:solidFill>
                <a:schemeClr val="bg1"/>
              </a:solidFill>
            </a:endParaRPr>
          </a:p>
        </p:txBody>
      </p:sp>
    </p:spTree>
    <p:extLst>
      <p:ext uri="{BB962C8B-B14F-4D97-AF65-F5344CB8AC3E}">
        <p14:creationId xmlns:p14="http://schemas.microsoft.com/office/powerpoint/2010/main" val="39007156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C5FF3D1-CF53-4859-A070-88B8D93755A8}"/>
              </a:ext>
            </a:extLst>
          </p:cNvPr>
          <p:cNvSpPr txBox="1"/>
          <p:nvPr/>
        </p:nvSpPr>
        <p:spPr>
          <a:xfrm>
            <a:off x="4345462" y="0"/>
            <a:ext cx="6096000" cy="769441"/>
          </a:xfrm>
          <a:prstGeom prst="rect">
            <a:avLst/>
          </a:prstGeom>
          <a:noFill/>
        </p:spPr>
        <p:txBody>
          <a:bodyPr wrap="square">
            <a:spAutoFit/>
          </a:bodyPr>
          <a:lstStyle/>
          <a:p>
            <a:r>
              <a:rPr lang="en-US" sz="4400" dirty="0">
                <a:solidFill>
                  <a:schemeClr val="bg1"/>
                </a:solidFill>
              </a:rPr>
              <a:t>Graphs</a:t>
            </a:r>
            <a:endParaRPr lang="en-US" dirty="0">
              <a:solidFill>
                <a:schemeClr val="bg1"/>
              </a:solidFill>
            </a:endParaRPr>
          </a:p>
        </p:txBody>
      </p:sp>
    </p:spTree>
    <p:extLst>
      <p:ext uri="{BB962C8B-B14F-4D97-AF65-F5344CB8AC3E}">
        <p14:creationId xmlns:p14="http://schemas.microsoft.com/office/powerpoint/2010/main" val="41664230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476974" y="1029168"/>
            <a:ext cx="6426884" cy="5620389"/>
          </a:xfrm>
        </p:spPr>
        <p:txBody>
          <a:bodyPr vert="horz" lIns="91440" tIns="45720" rIns="91440" bIns="45720" rtlCol="0" anchor="t">
            <a:normAutofit fontScale="90000"/>
          </a:bodyPr>
          <a:lstStyle/>
          <a:p>
            <a:br>
              <a:rPr lang="en-US" sz="4800" dirty="0"/>
            </a:br>
            <a:r>
              <a:rPr lang="en-IN" sz="2700" dirty="0">
                <a:effectLst/>
                <a:latin typeface="Calibri" panose="020F0502020204030204" pitchFamily="34" charset="0"/>
                <a:ea typeface="Calibri" panose="020F0502020204030204" pitchFamily="34" charset="0"/>
              </a:rPr>
              <a:t>Based on our calculations, the top 3 cities with the highest combined z-scores (closest to one) were: </a:t>
            </a:r>
            <a:br>
              <a:rPr lang="en-IN" sz="2700" dirty="0">
                <a:effectLst/>
                <a:latin typeface="Calibri" panose="020F0502020204030204" pitchFamily="34" charset="0"/>
                <a:ea typeface="Calibri" panose="020F0502020204030204" pitchFamily="34" charset="0"/>
              </a:rPr>
            </a:b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Sioux Falls, SD</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Page , AZ </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Gonzales, CA </a:t>
            </a:r>
            <a:br>
              <a:rPr lang="en-IN" sz="2700" dirty="0">
                <a:effectLst/>
                <a:latin typeface="Calibri" panose="020F0502020204030204" pitchFamily="34" charset="0"/>
                <a:ea typeface="Times New Roman" panose="02020603050405020304" pitchFamily="18" charset="0"/>
              </a:rPr>
            </a:br>
            <a:br>
              <a:rPr lang="en-IN" sz="2700" dirty="0">
                <a:effectLst/>
                <a:latin typeface="Calibri" panose="020F0502020204030204" pitchFamily="34" charset="0"/>
                <a:ea typeface="Times New Roman" panose="02020603050405020304" pitchFamily="18" charset="0"/>
              </a:rPr>
            </a:br>
            <a:r>
              <a:rPr lang="en-IN" sz="2700" dirty="0">
                <a:effectLst/>
                <a:latin typeface="Calibri" panose="020F0502020204030204" pitchFamily="34" charset="0"/>
                <a:ea typeface="Times New Roman" panose="02020603050405020304" pitchFamily="18" charset="0"/>
              </a:rPr>
              <a:t> This was a surprising conclusion as </a:t>
            </a:r>
            <a:r>
              <a:rPr lang="en-IN" sz="2700" dirty="0">
                <a:effectLst/>
                <a:latin typeface="Calibri" panose="020F0502020204030204" pitchFamily="34" charset="0"/>
                <a:ea typeface="Times New Roman" panose="02020603050405020304" pitchFamily="18" charset="0"/>
                <a:cs typeface="Calibri" panose="020F0502020204030204" pitchFamily="34" charset="0"/>
              </a:rPr>
              <a:t>we were expecting populous metros (like NY, LA, Chicago) to come up with the highest scores. </a:t>
            </a:r>
            <a:br>
              <a:rPr lang="en-IN" sz="2700" dirty="0">
                <a:effectLst/>
                <a:latin typeface="Calibri" panose="020F0502020204030204" pitchFamily="34" charset="0"/>
                <a:ea typeface="Times New Roman" panose="02020603050405020304" pitchFamily="18" charset="0"/>
                <a:cs typeface="Calibri" panose="020F0502020204030204" pitchFamily="34" charset="0"/>
              </a:rPr>
            </a:br>
            <a:br>
              <a:rPr lang="en-IN" sz="2700" dirty="0">
                <a:effectLst/>
                <a:latin typeface="Calibri" panose="020F0502020204030204" pitchFamily="34" charset="0"/>
                <a:ea typeface="Times New Roman" panose="02020603050405020304" pitchFamily="18" charset="0"/>
                <a:cs typeface="Calibri" panose="020F0502020204030204" pitchFamily="34" charset="0"/>
              </a:rPr>
            </a:br>
            <a:r>
              <a:rPr lang="en-IN" sz="2700" dirty="0">
                <a:effectLst/>
                <a:latin typeface="Calibri" panose="020F0502020204030204" pitchFamily="34" charset="0"/>
                <a:ea typeface="Times New Roman" panose="02020603050405020304" pitchFamily="18" charset="0"/>
                <a:cs typeface="Calibri" panose="020F0502020204030204" pitchFamily="34" charset="0"/>
              </a:rPr>
              <a:t>We attribute this to using an absolute number for age, as opposed to the mean.</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Conclusion</a:t>
            </a:r>
            <a:r>
              <a:rPr lang="en-US" b="1" dirty="0">
                <a:solidFill>
                  <a:schemeClr val="bg1"/>
                </a:solidFill>
              </a:rPr>
              <a:t> Release</a:t>
            </a:r>
          </a:p>
        </p:txBody>
      </p:sp>
      <p:sp>
        <p:nvSpPr>
          <p:cNvPr id="5" name="Star: 5 Points 4">
            <a:extLst>
              <a:ext uri="{FF2B5EF4-FFF2-40B4-BE49-F238E27FC236}">
                <a16:creationId xmlns:a16="http://schemas.microsoft.com/office/drawing/2014/main" id="{AF6BEFEE-41DF-4FF2-B292-D7E6AF74C115}"/>
              </a:ext>
            </a:extLst>
          </p:cNvPr>
          <p:cNvSpPr/>
          <p:nvPr/>
        </p:nvSpPr>
        <p:spPr>
          <a:xfrm>
            <a:off x="5463115" y="2561734"/>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EBBB45A-E8D9-475F-973E-47FB61F2C272}"/>
              </a:ext>
            </a:extLst>
          </p:cNvPr>
          <p:cNvSpPr/>
          <p:nvPr/>
        </p:nvSpPr>
        <p:spPr>
          <a:xfrm>
            <a:off x="5445341" y="2951320"/>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567F01A-2F48-45BC-A8CD-2C2C21BD82F9}"/>
              </a:ext>
            </a:extLst>
          </p:cNvPr>
          <p:cNvSpPr/>
          <p:nvPr/>
        </p:nvSpPr>
        <p:spPr>
          <a:xfrm>
            <a:off x="5445341" y="330011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8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174819"/>
            <a:ext cx="4375151" cy="2858363"/>
          </a:xfrm>
        </p:spPr>
        <p:txBody>
          <a:bodyPr vert="horz" lIns="91440" tIns="45720" rIns="91440" bIns="45720" rtlCol="0" anchor="b">
            <a:normAutofit/>
          </a:bodyPr>
          <a:lstStyle/>
          <a:p>
            <a:br>
              <a:rPr lang="en-US" sz="5000">
                <a:solidFill>
                  <a:schemeClr val="bg1"/>
                </a:solidFill>
              </a:rPr>
            </a:br>
            <a:br>
              <a:rPr lang="en-US" sz="5000">
                <a:solidFill>
                  <a:schemeClr val="bg1"/>
                </a:solidFill>
              </a:rPr>
            </a:br>
            <a:br>
              <a:rPr lang="en-US" sz="5000">
                <a:solidFill>
                  <a:schemeClr val="bg1"/>
                </a:solidFill>
              </a:rPr>
            </a:br>
            <a:endParaRPr lang="en-US" sz="5000">
              <a:solidFill>
                <a:schemeClr val="bg1"/>
              </a:solidFill>
            </a:endParaRPr>
          </a:p>
        </p:txBody>
      </p:sp>
      <p:pic>
        <p:nvPicPr>
          <p:cNvPr id="4" name="Picture 8" descr="See the source image">
            <a:extLst>
              <a:ext uri="{FF2B5EF4-FFF2-40B4-BE49-F238E27FC236}">
                <a16:creationId xmlns:a16="http://schemas.microsoft.com/office/drawing/2014/main" id="{669FB1C2-D166-40A3-AC36-70B60464B6B6}"/>
              </a:ext>
              <a:ext uri="{C183D7F6-B498-43B3-948B-1728B52AA6E4}">
                <adec:decorative xmlns:adec="http://schemas.microsoft.com/office/drawing/2017/decorative" val="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442" r="1" b="2029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6899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4FD3-9159-490D-B84D-E80C7707AE7A}"/>
              </a:ext>
            </a:extLst>
          </p:cNvPr>
          <p:cNvSpPr>
            <a:spLocks noGrp="1"/>
          </p:cNvSpPr>
          <p:nvPr>
            <p:ph type="title"/>
          </p:nvPr>
        </p:nvSpPr>
        <p:spPr>
          <a:xfrm>
            <a:off x="141341" y="352057"/>
            <a:ext cx="4624342" cy="1325563"/>
          </a:xfrm>
        </p:spPr>
        <p:txBody>
          <a:bodyPr vert="horz" lIns="91440" tIns="45720" rIns="91440" bIns="45720" rtlCol="0">
            <a:normAutofit/>
          </a:bodyPr>
          <a:lstStyle/>
          <a:p>
            <a:r>
              <a:rPr lang="en-US" b="1" dirty="0">
                <a:latin typeface="+mn-lt"/>
              </a:rPr>
              <a:t>Team Members</a:t>
            </a:r>
            <a:endParaRPr lang="en-US" b="1" kern="1200" dirty="0">
              <a:latin typeface="+mn-lt"/>
              <a:ea typeface="+mj-ea"/>
              <a:cs typeface="+mj-cs"/>
            </a:endParaRPr>
          </a:p>
        </p:txBody>
      </p:sp>
      <p:sp>
        <p:nvSpPr>
          <p:cNvPr id="141" name="Oval 14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wolverine pics marvel">
            <a:extLst>
              <a:ext uri="{FF2B5EF4-FFF2-40B4-BE49-F238E27FC236}">
                <a16:creationId xmlns:a16="http://schemas.microsoft.com/office/drawing/2014/main" id="{A7C37562-B791-47B3-B579-AFE1A9F56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3" r="20457" b="-5"/>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1032" name="Content Placeholder 1031">
            <a:extLst>
              <a:ext uri="{FF2B5EF4-FFF2-40B4-BE49-F238E27FC236}">
                <a16:creationId xmlns:a16="http://schemas.microsoft.com/office/drawing/2014/main" id="{977014DA-D9A6-4F8B-A336-E2FD82B042EC}"/>
              </a:ext>
            </a:extLst>
          </p:cNvPr>
          <p:cNvSpPr>
            <a:spLocks noGrp="1"/>
          </p:cNvSpPr>
          <p:nvPr>
            <p:ph idx="1"/>
          </p:nvPr>
        </p:nvSpPr>
        <p:spPr>
          <a:xfrm>
            <a:off x="139129" y="1722631"/>
            <a:ext cx="4558309" cy="3181684"/>
          </a:xfrm>
        </p:spPr>
        <p:txBody>
          <a:bodyPr anchor="t">
            <a:normAutofit/>
          </a:bodyPr>
          <a:lstStyle/>
          <a:p>
            <a:r>
              <a:rPr lang="en-US" sz="4000" dirty="0"/>
              <a:t>Aditi</a:t>
            </a:r>
          </a:p>
          <a:p>
            <a:r>
              <a:rPr lang="en-US" sz="4000" dirty="0" err="1"/>
              <a:t>Ogidan</a:t>
            </a:r>
            <a:endParaRPr lang="en-US" sz="4000" dirty="0"/>
          </a:p>
          <a:p>
            <a:r>
              <a:rPr lang="en-US" sz="4000" dirty="0"/>
              <a:t>Paul</a:t>
            </a:r>
          </a:p>
          <a:p>
            <a:r>
              <a:rPr lang="en-US" sz="4000" dirty="0"/>
              <a:t>Pauline</a:t>
            </a:r>
            <a:br>
              <a:rPr lang="en-US" sz="1800" dirty="0"/>
            </a:br>
            <a:endParaRPr lang="en-US" sz="1800" dirty="0"/>
          </a:p>
        </p:txBody>
      </p:sp>
      <p:sp>
        <p:nvSpPr>
          <p:cNvPr id="143" name="Freeform: Shape 14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Black Panther Superhero">
            <a:extLst>
              <a:ext uri="{FF2B5EF4-FFF2-40B4-BE49-F238E27FC236}">
                <a16:creationId xmlns:a16="http://schemas.microsoft.com/office/drawing/2014/main" id="{FDA76E7E-5304-4D7E-B7EC-78CD940FB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33" r="18020"/>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extLst>
            <a:ext uri="{909E8E84-426E-40DD-AFC4-6F175D3DCCD1}">
              <a14:hiddenFill xmlns:a14="http://schemas.microsoft.com/office/drawing/2010/main">
                <a:solidFill>
                  <a:srgbClr val="FFFFFF"/>
                </a:solidFill>
              </a14:hiddenFill>
            </a:ext>
          </a:extLst>
        </p:spPr>
      </p:pic>
      <p:pic>
        <p:nvPicPr>
          <p:cNvPr id="4" name="Picture 3" descr="A picture containing person&#10;&#10;Description automatically generated">
            <a:extLst>
              <a:ext uri="{FF2B5EF4-FFF2-40B4-BE49-F238E27FC236}">
                <a16:creationId xmlns:a16="http://schemas.microsoft.com/office/drawing/2014/main" id="{5DE47EC3-84C4-48F5-A426-8779BC167D97}"/>
              </a:ext>
            </a:extLst>
          </p:cNvPr>
          <p:cNvPicPr>
            <a:picLocks noChangeAspect="1"/>
          </p:cNvPicPr>
          <p:nvPr/>
        </p:nvPicPr>
        <p:blipFill rotWithShape="1">
          <a:blip r:embed="rId4">
            <a:extLst>
              <a:ext uri="{28A0092B-C50C-407E-A947-70E740481C1C}">
                <a14:useLocalDpi xmlns:a14="http://schemas.microsoft.com/office/drawing/2010/main" val="0"/>
              </a:ext>
            </a:extLst>
          </a:blip>
          <a:srcRect l="2472" r="2718" b="-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47" name="Freeform: Shape 14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picture containing person, outdoor&#10;&#10;Description automatically generated">
            <a:extLst>
              <a:ext uri="{FF2B5EF4-FFF2-40B4-BE49-F238E27FC236}">
                <a16:creationId xmlns:a16="http://schemas.microsoft.com/office/drawing/2014/main" id="{D57BB702-052D-493D-9676-8710F09213C0}"/>
              </a:ext>
            </a:extLst>
          </p:cNvPr>
          <p:cNvPicPr>
            <a:picLocks noChangeAspect="1"/>
          </p:cNvPicPr>
          <p:nvPr/>
        </p:nvPicPr>
        <p:blipFill rotWithShape="1">
          <a:blip r:embed="rId5">
            <a:extLst>
              <a:ext uri="{28A0092B-C50C-407E-A947-70E740481C1C}">
                <a14:useLocalDpi xmlns:a14="http://schemas.microsoft.com/office/drawing/2010/main" val="0"/>
              </a:ext>
            </a:extLst>
          </a:blip>
          <a:srcRect t="3500" b="3925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43539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Goals</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Identify the next Marvel star and film to release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Identify 3 top first weekend release locations </a:t>
            </a:r>
          </a:p>
        </p:txBody>
      </p:sp>
    </p:spTree>
    <p:extLst>
      <p:ext uri="{BB962C8B-B14F-4D97-AF65-F5344CB8AC3E}">
        <p14:creationId xmlns:p14="http://schemas.microsoft.com/office/powerpoint/2010/main" val="47511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636871" y="787078"/>
            <a:ext cx="6227180" cy="4929509"/>
          </a:xfrm>
        </p:spPr>
        <p:txBody>
          <a:bodyPr vert="horz" lIns="91440" tIns="45720" rIns="91440" bIns="45720" rtlCol="0" anchor="t">
            <a:normAutofit/>
          </a:bodyPr>
          <a:lstStyle/>
          <a:p>
            <a:r>
              <a:rPr lang="en-US" sz="4800" b="1" dirty="0">
                <a:latin typeface="+mn-lt"/>
              </a:rPr>
              <a:t>Hypothesis</a:t>
            </a:r>
            <a:br>
              <a:rPr lang="en-US" sz="4800" dirty="0"/>
            </a:br>
            <a:br>
              <a:rPr lang="en-US" sz="4800" dirty="0"/>
            </a:br>
            <a:r>
              <a:rPr lang="en-US" sz="3200" dirty="0">
                <a:effectLst/>
                <a:latin typeface="Calibri" panose="020F0502020204030204" pitchFamily="34" charset="0"/>
                <a:ea typeface="Calibri" panose="020F0502020204030204" pitchFamily="34" charset="0"/>
                <a:cs typeface="Times New Roman" panose="02020603050405020304" pitchFamily="18" charset="0"/>
              </a:rPr>
              <a:t>Multi-character Marvel franchises are more successful than single character films, regardless of demographic</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329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Questions Asked</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What are the top Marvel Movie Franchises?</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characters interact with each other in the Marvel Universe?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would comprise a successful movie release strategy?</a:t>
            </a:r>
            <a:endParaRPr lang="en-US" sz="3200" dirty="0"/>
          </a:p>
        </p:txBody>
      </p:sp>
    </p:spTree>
    <p:extLst>
      <p:ext uri="{BB962C8B-B14F-4D97-AF65-F5344CB8AC3E}">
        <p14:creationId xmlns:p14="http://schemas.microsoft.com/office/powerpoint/2010/main" val="42883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47B-ECE0-4C4D-A1F1-59A06EC5DD58}"/>
              </a:ext>
            </a:extLst>
          </p:cNvPr>
          <p:cNvSpPr>
            <a:spLocks noGrp="1"/>
          </p:cNvSpPr>
          <p:nvPr>
            <p:ph type="title"/>
          </p:nvPr>
        </p:nvSpPr>
        <p:spPr>
          <a:xfrm>
            <a:off x="608959" y="68383"/>
            <a:ext cx="4509236" cy="874297"/>
          </a:xfrm>
        </p:spPr>
        <p:txBody>
          <a:bodyPr>
            <a:normAutofit/>
          </a:bodyPr>
          <a:lstStyle/>
          <a:p>
            <a:r>
              <a:rPr lang="en-US" sz="3600" dirty="0">
                <a:latin typeface="+mn-lt"/>
              </a:rPr>
              <a:t>Tools Used </a:t>
            </a:r>
          </a:p>
        </p:txBody>
      </p:sp>
      <p:sp>
        <p:nvSpPr>
          <p:cNvPr id="3" name="Content Placeholder 2">
            <a:extLst>
              <a:ext uri="{FF2B5EF4-FFF2-40B4-BE49-F238E27FC236}">
                <a16:creationId xmlns:a16="http://schemas.microsoft.com/office/drawing/2014/main" id="{CFBDF9B0-5A38-42E8-B2E0-5CAA35E812C9}"/>
              </a:ext>
            </a:extLst>
          </p:cNvPr>
          <p:cNvSpPr>
            <a:spLocks noGrp="1"/>
          </p:cNvSpPr>
          <p:nvPr>
            <p:ph idx="1"/>
          </p:nvPr>
        </p:nvSpPr>
        <p:spPr>
          <a:xfrm>
            <a:off x="720992" y="1028700"/>
            <a:ext cx="4492454" cy="3331759"/>
          </a:xfrm>
        </p:spPr>
        <p:txBody>
          <a:bodyPr anchor="t">
            <a:normAutofit lnSpcReduction="10000"/>
          </a:bodyPr>
          <a:lstStyle/>
          <a:p>
            <a:pPr>
              <a:buFont typeface="Wingdings" panose="05000000000000000000" pitchFamily="2" charset="2"/>
              <a:buChar char="Ø"/>
            </a:pPr>
            <a:r>
              <a:rPr lang="en-US" sz="1600" dirty="0"/>
              <a:t>Pandas </a:t>
            </a:r>
          </a:p>
          <a:p>
            <a:pPr>
              <a:buFont typeface="Wingdings" panose="05000000000000000000" pitchFamily="2" charset="2"/>
              <a:buChar char="Ø"/>
            </a:pPr>
            <a:r>
              <a:rPr lang="en-US" sz="1600" dirty="0"/>
              <a:t>Marvel API</a:t>
            </a:r>
          </a:p>
          <a:p>
            <a:pPr>
              <a:buFont typeface="Wingdings" panose="05000000000000000000" pitchFamily="2" charset="2"/>
              <a:buChar char="Ø"/>
            </a:pPr>
            <a:r>
              <a:rPr lang="en-US" sz="1600" dirty="0"/>
              <a:t>Census API</a:t>
            </a:r>
          </a:p>
          <a:p>
            <a:pPr>
              <a:buFont typeface="Wingdings" panose="05000000000000000000" pitchFamily="2" charset="2"/>
              <a:buChar char="Ø"/>
            </a:pPr>
            <a:r>
              <a:rPr lang="en-US" sz="1600" dirty="0" err="1"/>
              <a:t>Gmaps</a:t>
            </a:r>
            <a:endParaRPr lang="en-US" sz="1600" dirty="0"/>
          </a:p>
          <a:p>
            <a:pPr>
              <a:buFont typeface="Wingdings" panose="05000000000000000000" pitchFamily="2" charset="2"/>
              <a:buChar char="Ø"/>
            </a:pPr>
            <a:r>
              <a:rPr lang="en-US" sz="1600" dirty="0" err="1"/>
              <a:t>Pyvenn</a:t>
            </a:r>
            <a:endParaRPr lang="en-US" sz="1600" dirty="0"/>
          </a:p>
          <a:p>
            <a:pPr>
              <a:buFont typeface="Wingdings" panose="05000000000000000000" pitchFamily="2" charset="2"/>
              <a:buChar char="Ø"/>
            </a:pPr>
            <a:r>
              <a:rPr lang="en-US" sz="1600" dirty="0" err="1"/>
              <a:t>Wordcloud</a:t>
            </a:r>
            <a:endParaRPr lang="en-US" sz="1600" dirty="0"/>
          </a:p>
          <a:p>
            <a:pPr>
              <a:buFont typeface="Wingdings" panose="05000000000000000000" pitchFamily="2" charset="2"/>
              <a:buChar char="Ø"/>
            </a:pPr>
            <a:r>
              <a:rPr lang="en-US" sz="1600" dirty="0"/>
              <a:t>MCU API</a:t>
            </a:r>
          </a:p>
          <a:p>
            <a:pPr>
              <a:buFont typeface="Wingdings" panose="05000000000000000000" pitchFamily="2" charset="2"/>
              <a:buChar char="Ø"/>
            </a:pPr>
            <a:r>
              <a:rPr lang="en-US" sz="1600" dirty="0"/>
              <a:t>Simplemaps.com</a:t>
            </a:r>
          </a:p>
          <a:p>
            <a:pPr>
              <a:buFont typeface="Wingdings" panose="05000000000000000000" pitchFamily="2" charset="2"/>
              <a:buChar char="Ø"/>
            </a:pPr>
            <a:r>
              <a:rPr lang="en-US" sz="1600" dirty="0"/>
              <a:t>Mpaa.org</a:t>
            </a:r>
          </a:p>
          <a:p>
            <a:pPr>
              <a:buFont typeface="Wingdings" panose="05000000000000000000" pitchFamily="2" charset="2"/>
              <a:buChar char="Ø"/>
            </a:pPr>
            <a:r>
              <a:rPr lang="en-US" sz="1600" dirty="0"/>
              <a:t>Google</a:t>
            </a:r>
          </a:p>
          <a:p>
            <a:endParaRPr lang="en-US" sz="700" dirty="0"/>
          </a:p>
        </p:txBody>
      </p:sp>
      <p:sp>
        <p:nvSpPr>
          <p:cNvPr id="256" name="Oval 25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C1B5A38D-7825-47DA-A636-1DA3AD369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 b="21"/>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257" name="Freeform: Shape 25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20956E6C-7755-42A6-BDFC-02571B902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 r="3" b="3"/>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BD1C1B7-A83F-4D9D-8211-067D683044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87" r="1" b="26345"/>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59" name="Freeform: Shape 25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16289D-BDEC-490D-BDE0-694104BAD5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04" r="5" b="9194"/>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260" name="Freeform: Shape 25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8F1BB22C-4ACB-4B25-8FE1-3A346C023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22" r="16135" b="-1"/>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8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653734" y="416427"/>
            <a:ext cx="5319433" cy="924101"/>
          </a:xfrm>
        </p:spPr>
        <p:txBody>
          <a:bodyPr vert="horz" lIns="91440" tIns="45720" rIns="91440" bIns="45720" rtlCol="0" anchor="t">
            <a:normAutofit/>
          </a:bodyPr>
          <a:lstStyle/>
          <a:p>
            <a:r>
              <a:rPr lang="en-US" sz="4800" b="1" dirty="0"/>
              <a:t>Top Grossing Movies</a:t>
            </a:r>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226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4883086" y="238411"/>
            <a:ext cx="7136090" cy="695039"/>
          </a:xfrm>
        </p:spPr>
        <p:txBody>
          <a:bodyPr vert="horz" lIns="91440" tIns="45720" rIns="91440" bIns="45720" rtlCol="0" anchor="t">
            <a:normAutofit/>
          </a:bodyPr>
          <a:lstStyle/>
          <a:p>
            <a:r>
              <a:rPr lang="en-US" sz="2000" b="1" i="0" dirty="0">
                <a:effectLst/>
                <a:latin typeface="Slack-Lato"/>
              </a:rPr>
              <a:t>Number of Overlapping Events Between "Big 4" Characters</a:t>
            </a:r>
            <a:endParaRPr lang="en-US" sz="4800" b="1"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1A92A800-D1E3-4984-86F5-B5CFC9B0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743" y="869085"/>
            <a:ext cx="6902776" cy="5505450"/>
          </a:xfrm>
          <a:prstGeom prst="rect">
            <a:avLst/>
          </a:prstGeom>
        </p:spPr>
      </p:pic>
      <p:sp>
        <p:nvSpPr>
          <p:cNvPr id="6" name="Rectangle 1">
            <a:extLst>
              <a:ext uri="{FF2B5EF4-FFF2-40B4-BE49-F238E27FC236}">
                <a16:creationId xmlns:a16="http://schemas.microsoft.com/office/drawing/2014/main" id="{0A517ABC-49CA-40B1-83B9-B1A91C9D491C}"/>
              </a:ext>
            </a:extLst>
          </p:cNvPr>
          <p:cNvSpPr>
            <a:spLocks noChangeArrowheads="1"/>
          </p:cNvSpPr>
          <p:nvPr/>
        </p:nvSpPr>
        <p:spPr bwMode="auto">
          <a:xfrm>
            <a:off x="0" y="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79EBA23-A77B-4A91-824B-C9BB9503ED2B}"/>
              </a:ext>
            </a:extLst>
          </p:cNvPr>
          <p:cNvSpPr>
            <a:spLocks noChangeArrowheads="1"/>
          </p:cNvSpPr>
          <p:nvPr/>
        </p:nvSpPr>
        <p:spPr bwMode="auto">
          <a:xfrm>
            <a:off x="25400" y="762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EED80F4C-71DD-4D5C-95F2-B1F234B94F9B}"/>
              </a:ext>
            </a:extLst>
          </p:cNvPr>
          <p:cNvSpPr>
            <a:spLocks noChangeArrowheads="1"/>
          </p:cNvSpPr>
          <p:nvPr/>
        </p:nvSpPr>
        <p:spPr bwMode="auto">
          <a:xfrm>
            <a:off x="152400" y="15240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8700EA1-13EA-455D-8668-3BDC6D87C298}"/>
              </a:ext>
            </a:extLst>
          </p:cNvPr>
          <p:cNvSpPr>
            <a:spLocks noChangeArrowheads="1"/>
          </p:cNvSpPr>
          <p:nvPr/>
        </p:nvSpPr>
        <p:spPr bwMode="auto">
          <a:xfrm>
            <a:off x="177800" y="2286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C03C29A-A7D8-4A9B-8D91-127B70096C8E}"/>
              </a:ext>
            </a:extLst>
          </p:cNvPr>
          <p:cNvSpPr/>
          <p:nvPr/>
        </p:nvSpPr>
        <p:spPr>
          <a:xfrm>
            <a:off x="5148449" y="4378750"/>
            <a:ext cx="1403180"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Man</a:t>
            </a:r>
          </a:p>
        </p:txBody>
      </p:sp>
      <p:sp>
        <p:nvSpPr>
          <p:cNvPr id="18" name="Rectangle 17">
            <a:extLst>
              <a:ext uri="{FF2B5EF4-FFF2-40B4-BE49-F238E27FC236}">
                <a16:creationId xmlns:a16="http://schemas.microsoft.com/office/drawing/2014/main" id="{40CBC2A6-2B9F-4279-9D1D-B73EB30FF82E}"/>
              </a:ext>
            </a:extLst>
          </p:cNvPr>
          <p:cNvSpPr/>
          <p:nvPr/>
        </p:nvSpPr>
        <p:spPr>
          <a:xfrm>
            <a:off x="10601997" y="4207767"/>
            <a:ext cx="146431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Capt</a:t>
            </a:r>
            <a:r>
              <a:rPr lang="en-US" dirty="0"/>
              <a:t> America</a:t>
            </a:r>
          </a:p>
        </p:txBody>
      </p:sp>
      <p:sp>
        <p:nvSpPr>
          <p:cNvPr id="19" name="Rectangle 18">
            <a:extLst>
              <a:ext uri="{FF2B5EF4-FFF2-40B4-BE49-F238E27FC236}">
                <a16:creationId xmlns:a16="http://schemas.microsoft.com/office/drawing/2014/main" id="{7516E40C-F191-4BBB-8BC5-447D76C976E3}"/>
              </a:ext>
            </a:extLst>
          </p:cNvPr>
          <p:cNvSpPr/>
          <p:nvPr/>
        </p:nvSpPr>
        <p:spPr>
          <a:xfrm>
            <a:off x="9763010" y="2041000"/>
            <a:ext cx="1464313"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 Panther</a:t>
            </a:r>
          </a:p>
        </p:txBody>
      </p:sp>
      <p:sp>
        <p:nvSpPr>
          <p:cNvPr id="20" name="Rectangle 19">
            <a:extLst>
              <a:ext uri="{FF2B5EF4-FFF2-40B4-BE49-F238E27FC236}">
                <a16:creationId xmlns:a16="http://schemas.microsoft.com/office/drawing/2014/main" id="{3DC8CCC9-7DDD-4AE1-B2D4-4F33205C5F04}"/>
              </a:ext>
            </a:extLst>
          </p:cNvPr>
          <p:cNvSpPr/>
          <p:nvPr/>
        </p:nvSpPr>
        <p:spPr>
          <a:xfrm>
            <a:off x="7037498" y="1989056"/>
            <a:ext cx="125112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Iron Man</a:t>
            </a:r>
          </a:p>
        </p:txBody>
      </p:sp>
    </p:spTree>
    <p:extLst>
      <p:ext uri="{BB962C8B-B14F-4D97-AF65-F5344CB8AC3E}">
        <p14:creationId xmlns:p14="http://schemas.microsoft.com/office/powerpoint/2010/main" val="120768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676774" y="387703"/>
            <a:ext cx="7041093" cy="720725"/>
          </a:xfrm>
        </p:spPr>
        <p:txBody>
          <a:bodyPr/>
          <a:lstStyle/>
          <a:p>
            <a:r>
              <a:rPr lang="en-US" b="1" dirty="0">
                <a:solidFill>
                  <a:schemeClr val="bg1"/>
                </a:solidFill>
              </a:rPr>
              <a:t>Character Bar</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65385" y="0"/>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676775" y="1377156"/>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endParaRPr lang="en-US" dirty="0">
              <a:solidFill>
                <a:schemeClr val="bg1"/>
              </a:solidFill>
            </a:endParaRPr>
          </a:p>
          <a:p>
            <a:endParaRPr lang="en-US" dirty="0">
              <a:solidFill>
                <a:schemeClr val="bg1"/>
              </a:solidFill>
            </a:endParaRPr>
          </a:p>
        </p:txBody>
      </p:sp>
      <p:pic>
        <p:nvPicPr>
          <p:cNvPr id="7" name="Picture 6" descr="Logo&#10;&#10;Description automatically generated">
            <a:extLst>
              <a:ext uri="{FF2B5EF4-FFF2-40B4-BE49-F238E27FC236}">
                <a16:creationId xmlns:a16="http://schemas.microsoft.com/office/drawing/2014/main" id="{02113BB9-CB3A-4688-80F7-3FCB894F9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719" y="1564443"/>
            <a:ext cx="8163498" cy="5058481"/>
          </a:xfrm>
          <a:prstGeom prst="rect">
            <a:avLst/>
          </a:prstGeom>
        </p:spPr>
      </p:pic>
    </p:spTree>
    <p:extLst>
      <p:ext uri="{BB962C8B-B14F-4D97-AF65-F5344CB8AC3E}">
        <p14:creationId xmlns:p14="http://schemas.microsoft.com/office/powerpoint/2010/main" val="7568982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TotalTime>
  <Words>288</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Slack-Lato</vt:lpstr>
      <vt:lpstr>Wingdings</vt:lpstr>
      <vt:lpstr>Office Theme</vt:lpstr>
      <vt:lpstr>MARVEL-ous Data Mining : The Next MARVEL Star</vt:lpstr>
      <vt:lpstr>Team Members</vt:lpstr>
      <vt:lpstr>Goals </vt:lpstr>
      <vt:lpstr>Hypothesis  Multi-character Marvel franchises are more successful than single character films, regardless of demographic </vt:lpstr>
      <vt:lpstr>Questions Asked </vt:lpstr>
      <vt:lpstr>Tools Used </vt:lpstr>
      <vt:lpstr>Top Grossing Movies</vt:lpstr>
      <vt:lpstr>Number of Overlapping Events Between "Big 4" Characters</vt:lpstr>
      <vt:lpstr>Character Bar</vt:lpstr>
      <vt:lpstr>Conclusion</vt:lpstr>
      <vt:lpstr>Opening Weekend Release</vt:lpstr>
      <vt:lpstr>PowerPoint Presentation</vt:lpstr>
      <vt:lpstr>PowerPoint Presentation</vt:lpstr>
      <vt:lpstr> Based on our calculations, the top 3 cities with the highest combined z-scores (closest to one) were:       Sioux Falls, SD     Page , AZ      Gonzales, CA    This was a surprising conclusion as we were expecting populous metros (like NY, LA, Chicago) to come up with the highest scores.   We attribute this to using an absolute number for age, as opposed to the mean.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MARVEL-ous Data Mining : The Next MARVEL Star</dc:title>
  <dc:creator>ayiemba ambaza</dc:creator>
  <cp:lastModifiedBy>ayiemba ambaza</cp:lastModifiedBy>
  <cp:revision>17</cp:revision>
  <dcterms:created xsi:type="dcterms:W3CDTF">2021-01-03T20:25:45Z</dcterms:created>
  <dcterms:modified xsi:type="dcterms:W3CDTF">2021-01-04T03:16:04Z</dcterms:modified>
</cp:coreProperties>
</file>